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sldIdLst>
    <p:sldId id="634" r:id="rId3"/>
    <p:sldId id="714" r:id="rId4"/>
    <p:sldId id="750" r:id="rId5"/>
    <p:sldId id="272" r:id="rId6"/>
    <p:sldId id="749" r:id="rId7"/>
    <p:sldId id="840" r:id="rId8"/>
    <p:sldId id="802" r:id="rId9"/>
    <p:sldId id="798" r:id="rId10"/>
    <p:sldId id="799" r:id="rId11"/>
    <p:sldId id="803" r:id="rId12"/>
    <p:sldId id="804" r:id="rId13"/>
    <p:sldId id="6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E5C3E-CF10-435B-B1CB-777A7E468EC9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446F-3225-4D55-AA8F-268B2ADB4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327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0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14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62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67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04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18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99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91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8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065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9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0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62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10972800" cy="1676400"/>
          </a:xfrm>
        </p:spPr>
        <p:txBody>
          <a:bodyPr>
            <a:noAutofit/>
          </a:bodyPr>
          <a:lstStyle>
            <a:lvl1pPr algn="ctr">
              <a:defRPr sz="6400">
                <a:solidFill>
                  <a:srgbClr val="0070C0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itchFamily="34" charset="0"/>
              </a:defRPr>
            </a:lvl1pPr>
          </a:lstStyle>
          <a:p>
            <a:fld id="{8845BB1C-01F9-4B7F-9135-684BECB19A92}" type="datetime1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69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58"/>
          <p:cNvSpPr txBox="1">
            <a:spLocks noGrp="1"/>
          </p:cNvSpPr>
          <p:nvPr>
            <p:ph type="sldNum" idx="10"/>
          </p:nvPr>
        </p:nvSpPr>
        <p:spPr>
          <a:xfrm>
            <a:off x="11607802" y="6219826"/>
            <a:ext cx="500063" cy="187325"/>
          </a:xfrm>
        </p:spPr>
        <p:txBody>
          <a:bodyPr lIns="91425" tIns="45700" rIns="91425" bIns="45700" anchor="t"/>
          <a:lstStyle>
            <a:lvl1pPr algn="l">
              <a:buSzPts val="1800"/>
              <a:defRPr sz="1800">
                <a:solidFill>
                  <a:srgbClr val="000000"/>
                </a:solidFill>
              </a:defRPr>
            </a:lvl1pPr>
          </a:lstStyle>
          <a:p>
            <a:fld id="{3F77FD59-C488-4AE3-AD8E-8B8ABAB07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353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9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26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3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34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24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80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63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2998-CF4D-40FA-BB41-B45C50222E76}" type="datetimeFigureOut">
              <a:rPr lang="en-IN" smtClean="0"/>
              <a:pPr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4612-6A90-4634-A19F-204217F8A6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8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132856"/>
            <a:ext cx="12192000" cy="16764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15" name="Picture 14" descr="Untitled-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27648" y="3233031"/>
            <a:ext cx="6336704" cy="576064"/>
          </a:xfrm>
          <a:prstGeom prst="rect">
            <a:avLst/>
          </a:prstGeom>
        </p:spPr>
      </p:pic>
      <p:pic>
        <p:nvPicPr>
          <p:cNvPr id="17" name="Picture 16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179880"/>
            <a:ext cx="7584843" cy="428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588735" y="3159018"/>
            <a:ext cx="3949158" cy="115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IN" sz="3467" dirty="0">
                <a:solidFill>
                  <a:srgbClr val="2E3192"/>
                </a:solidFill>
                <a:latin typeface="Calibri"/>
                <a:cs typeface="Segoe UI" pitchFamily="34" charset="0"/>
              </a:rPr>
              <a:t>A </a:t>
            </a:r>
            <a:r>
              <a:rPr lang="en-IN" sz="3467" b="1" dirty="0">
                <a:solidFill>
                  <a:srgbClr val="2E3192"/>
                </a:solidFill>
                <a:latin typeface="Calibri"/>
                <a:cs typeface="Segoe UI" pitchFamily="34" charset="0"/>
              </a:rPr>
              <a:t>Document Wallet</a:t>
            </a:r>
          </a:p>
          <a:p>
            <a:pPr algn="ctr" defTabSz="1219170"/>
            <a:r>
              <a:rPr lang="en-IN" sz="3467" dirty="0">
                <a:solidFill>
                  <a:srgbClr val="2E3192"/>
                </a:solidFill>
                <a:latin typeface="Calibri"/>
                <a:cs typeface="Segoe UI" pitchFamily="34" charset="0"/>
              </a:rPr>
              <a:t>to </a:t>
            </a:r>
            <a:r>
              <a:rPr lang="en-IN" sz="3467" b="1" dirty="0">
                <a:solidFill>
                  <a:srgbClr val="2E3192"/>
                </a:solidFill>
                <a:latin typeface="Calibri"/>
                <a:cs typeface="Segoe UI" pitchFamily="34" charset="0"/>
              </a:rPr>
              <a:t>Empower Citizens</a:t>
            </a:r>
          </a:p>
        </p:txBody>
      </p:sp>
      <p:pic>
        <p:nvPicPr>
          <p:cNvPr id="35" name="Picture 34" descr="portfol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1611" y="1922899"/>
            <a:ext cx="1344149" cy="115212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3352800" y="4407156"/>
            <a:ext cx="4800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3CD58C-210C-DD46-97CA-EF5F37A2C5CC}"/>
              </a:ext>
            </a:extLst>
          </p:cNvPr>
          <p:cNvSpPr txBox="1"/>
          <p:nvPr/>
        </p:nvSpPr>
        <p:spPr>
          <a:xfrm>
            <a:off x="3993404" y="4465227"/>
            <a:ext cx="305679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dirty="0">
                <a:solidFill>
                  <a:prstClr val="black"/>
                </a:solidFill>
                <a:latin typeface="Calibri"/>
              </a:rPr>
              <a:t>Citizens control their Data</a:t>
            </a:r>
          </a:p>
        </p:txBody>
      </p:sp>
    </p:spTree>
    <p:extLst>
      <p:ext uri="{BB962C8B-B14F-4D97-AF65-F5344CB8AC3E}">
        <p14:creationId xmlns:p14="http://schemas.microsoft.com/office/powerpoint/2010/main" val="253387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62813-6CBD-66F7-CA38-FE5B09A7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8025" y="125165"/>
            <a:ext cx="12192000" cy="615537"/>
          </a:xfrm>
          <a:prstGeom prst="rect">
            <a:avLst/>
          </a:prstGeom>
        </p:spPr>
        <p:txBody>
          <a:bodyPr wrap="square" lIns="121905" tIns="60952" rIns="121905" bIns="60952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DigiLocker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– How to search a document</a:t>
            </a: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831639" y="5829267"/>
            <a:ext cx="6336704" cy="76808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3D9553-D9A3-57C5-CE4E-1890021A56E0}"/>
              </a:ext>
            </a:extLst>
          </p:cNvPr>
          <p:cNvSpPr/>
          <p:nvPr/>
        </p:nvSpPr>
        <p:spPr>
          <a:xfrm>
            <a:off x="3688080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7CF6D4-01A6-F103-F140-46196AF47C11}"/>
              </a:ext>
            </a:extLst>
          </p:cNvPr>
          <p:cNvSpPr/>
          <p:nvPr/>
        </p:nvSpPr>
        <p:spPr>
          <a:xfrm>
            <a:off x="7911257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C1371-1B7F-D981-8326-105DF6DB7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364"/>
          <a:stretch/>
        </p:blipFill>
        <p:spPr>
          <a:xfrm>
            <a:off x="167640" y="2062326"/>
            <a:ext cx="3429000" cy="32311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000B486-CDEE-AD53-9A5A-990D226CCDF3}"/>
              </a:ext>
            </a:extLst>
          </p:cNvPr>
          <p:cNvSpPr/>
          <p:nvPr/>
        </p:nvSpPr>
        <p:spPr>
          <a:xfrm>
            <a:off x="1117600" y="4622800"/>
            <a:ext cx="670560" cy="5994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7077C2-5AE7-A118-C2D8-721A8C64CAC4}"/>
              </a:ext>
            </a:extLst>
          </p:cNvPr>
          <p:cNvCxnSpPr/>
          <p:nvPr/>
        </p:nvCxnSpPr>
        <p:spPr>
          <a:xfrm flipV="1">
            <a:off x="751840" y="5257799"/>
            <a:ext cx="528320" cy="37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29191-0939-98C1-9681-2434DF97E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b="35312"/>
          <a:stretch/>
        </p:blipFill>
        <p:spPr>
          <a:xfrm>
            <a:off x="4164757" y="1524000"/>
            <a:ext cx="3746500" cy="481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123B0-194A-7C17-F990-65958AE0F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0875"/>
          <a:stretch/>
        </p:blipFill>
        <p:spPr>
          <a:xfrm>
            <a:off x="8353217" y="958048"/>
            <a:ext cx="3127710" cy="572529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7AE756-1468-346E-1E2F-02501A7728D4}"/>
              </a:ext>
            </a:extLst>
          </p:cNvPr>
          <p:cNvSpPr/>
          <p:nvPr/>
        </p:nvSpPr>
        <p:spPr>
          <a:xfrm>
            <a:off x="8757920" y="2133600"/>
            <a:ext cx="873760" cy="15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CE148F-5C83-F7B1-36CD-9A9F0623E298}"/>
              </a:ext>
            </a:extLst>
          </p:cNvPr>
          <p:cNvSpPr/>
          <p:nvPr/>
        </p:nvSpPr>
        <p:spPr>
          <a:xfrm>
            <a:off x="8681338" y="2775753"/>
            <a:ext cx="873760" cy="15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D4A2A5-54B9-2B51-047F-3FF1B563021D}"/>
              </a:ext>
            </a:extLst>
          </p:cNvPr>
          <p:cNvSpPr/>
          <p:nvPr/>
        </p:nvSpPr>
        <p:spPr>
          <a:xfrm>
            <a:off x="8681338" y="3461552"/>
            <a:ext cx="873760" cy="15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4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62813-6CBD-66F7-CA38-FE5B09A7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8025" y="125165"/>
            <a:ext cx="12192000" cy="615537"/>
          </a:xfrm>
          <a:prstGeom prst="rect">
            <a:avLst/>
          </a:prstGeom>
        </p:spPr>
        <p:txBody>
          <a:bodyPr wrap="square" lIns="121905" tIns="60952" rIns="121905" bIns="60952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DigiLocker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– How to search a document…</a:t>
            </a: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831639" y="5829267"/>
            <a:ext cx="6336704" cy="768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331E3-3F77-D0B4-53FD-E104BF1E5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29938"/>
          <a:stretch/>
        </p:blipFill>
        <p:spPr>
          <a:xfrm>
            <a:off x="3958590" y="1160150"/>
            <a:ext cx="3746500" cy="51091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1A18AA-CE95-2D58-FB0F-8D1345D04B33}"/>
              </a:ext>
            </a:extLst>
          </p:cNvPr>
          <p:cNvSpPr/>
          <p:nvPr/>
        </p:nvSpPr>
        <p:spPr>
          <a:xfrm>
            <a:off x="5791200" y="1229360"/>
            <a:ext cx="772160" cy="13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A3BD7C-F854-5759-FFD7-C1DC141F8C38}"/>
              </a:ext>
            </a:extLst>
          </p:cNvPr>
          <p:cNvSpPr/>
          <p:nvPr/>
        </p:nvSpPr>
        <p:spPr>
          <a:xfrm>
            <a:off x="5445760" y="3657493"/>
            <a:ext cx="1005840" cy="122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4EF510-0193-3D2A-D9AF-C0169AE5B2C6}"/>
              </a:ext>
            </a:extLst>
          </p:cNvPr>
          <p:cNvSpPr/>
          <p:nvPr/>
        </p:nvSpPr>
        <p:spPr>
          <a:xfrm>
            <a:off x="7139354" y="2225822"/>
            <a:ext cx="316523" cy="165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99C26A0-F90F-6425-AB5F-F862FA05D557}"/>
              </a:ext>
            </a:extLst>
          </p:cNvPr>
          <p:cNvSpPr/>
          <p:nvPr/>
        </p:nvSpPr>
        <p:spPr>
          <a:xfrm>
            <a:off x="4443046" y="2225822"/>
            <a:ext cx="316523" cy="165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A056046-880B-F68F-CF2B-FC3CF0CD73C8}"/>
              </a:ext>
            </a:extLst>
          </p:cNvPr>
          <p:cNvSpPr/>
          <p:nvPr/>
        </p:nvSpPr>
        <p:spPr>
          <a:xfrm>
            <a:off x="4729627" y="4721551"/>
            <a:ext cx="316523" cy="165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45C6D7-7BF4-B05B-7D53-F45482F88906}"/>
              </a:ext>
            </a:extLst>
          </p:cNvPr>
          <p:cNvSpPr/>
          <p:nvPr/>
        </p:nvSpPr>
        <p:spPr>
          <a:xfrm>
            <a:off x="6135077" y="5317885"/>
            <a:ext cx="1068912" cy="1833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3763404-4C21-51C5-E7ED-7A63E91376F3}"/>
              </a:ext>
            </a:extLst>
          </p:cNvPr>
          <p:cNvSpPr/>
          <p:nvPr/>
        </p:nvSpPr>
        <p:spPr>
          <a:xfrm>
            <a:off x="3725350" y="7813614"/>
            <a:ext cx="1068912" cy="1833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15492A-2A9C-9F40-34E1-CF8A16670858}"/>
              </a:ext>
            </a:extLst>
          </p:cNvPr>
          <p:cNvSpPr/>
          <p:nvPr/>
        </p:nvSpPr>
        <p:spPr>
          <a:xfrm>
            <a:off x="4443046" y="5235042"/>
            <a:ext cx="228778" cy="1833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381792-BDF5-E588-5E79-1D60105AC827}"/>
              </a:ext>
            </a:extLst>
          </p:cNvPr>
          <p:cNvSpPr/>
          <p:nvPr/>
        </p:nvSpPr>
        <p:spPr>
          <a:xfrm>
            <a:off x="3814964" y="8327105"/>
            <a:ext cx="772593" cy="202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D1929F-D089-0E7B-A0FD-7CCD51004BD6}"/>
              </a:ext>
            </a:extLst>
          </p:cNvPr>
          <p:cNvSpPr/>
          <p:nvPr/>
        </p:nvSpPr>
        <p:spPr>
          <a:xfrm>
            <a:off x="1405237" y="10822834"/>
            <a:ext cx="772593" cy="202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5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31789" y="2844027"/>
            <a:ext cx="3128421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Roboto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811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3F4FE-24F3-19C1-27F6-20F985446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625423" y="2400467"/>
            <a:ext cx="8928992" cy="3207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05476" y="4704723"/>
            <a:ext cx="30404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05476" y="3744616"/>
            <a:ext cx="30404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2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Century Gothic" panose="020B0502020202020204" pitchFamily="34" charset="0"/>
                <a:ea typeface="Roboto" pitchFamily="2" charset="0"/>
                <a:cs typeface="Segoe UI Light" pitchFamily="34" charset="0"/>
              </a:rPr>
              <a:t>Digital </a:t>
            </a:r>
            <a:r>
              <a:rPr lang="en-US" sz="3200" b="1">
                <a:solidFill>
                  <a:prstClr val="white"/>
                </a:solidFill>
                <a:latin typeface="Century Gothic" panose="020B0502020202020204" pitchFamily="34" charset="0"/>
                <a:ea typeface="Roboto" pitchFamily="2" charset="0"/>
                <a:cs typeface="Segoe UI Light" pitchFamily="34" charset="0"/>
              </a:rPr>
              <a:t>Service Transformation</a:t>
            </a:r>
            <a:endParaRPr lang="en-IN" sz="3200" b="1" dirty="0">
              <a:solidFill>
                <a:prstClr val="white"/>
              </a:solidFill>
              <a:latin typeface="Century Gothic" panose="020B0502020202020204" pitchFamily="34" charset="0"/>
              <a:ea typeface="Roboto" pitchFamily="2" charset="0"/>
              <a:cs typeface="Segoe UI Light" pitchFamily="34" charset="0"/>
            </a:endParaRPr>
          </a:p>
        </p:txBody>
      </p:sp>
      <p:pic>
        <p:nvPicPr>
          <p:cNvPr id="18" name="Picture 17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782955" y="5829267"/>
            <a:ext cx="6336704" cy="7680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444" y="1536370"/>
            <a:ext cx="2400267" cy="623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1867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3775" y="1536371"/>
            <a:ext cx="1536171" cy="62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1867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3988" y="1536371"/>
            <a:ext cx="1536171" cy="68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1867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30212" y="1521661"/>
            <a:ext cx="1744037" cy="68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1867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519" y="1510819"/>
            <a:ext cx="138505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COMMERCE</a:t>
            </a:r>
          </a:p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(GSTN)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0844" y="1536371"/>
            <a:ext cx="896399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CREDIT</a:t>
            </a:r>
          </a:p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(RBI)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68751" y="1536371"/>
            <a:ext cx="168965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INVESTMENTS</a:t>
            </a:r>
          </a:p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(SEBI)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05476" y="2688499"/>
            <a:ext cx="30404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5965" y="2770572"/>
            <a:ext cx="205280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CASHLESS LAYER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74135" y="3814300"/>
            <a:ext cx="21656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PAPERLESS LAYER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85801" y="4774407"/>
            <a:ext cx="267368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PRESENCE-LESS LAYER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65877" y="2758183"/>
            <a:ext cx="42419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dirty="0">
                <a:solidFill>
                  <a:srgbClr val="004D86"/>
                </a:solidFill>
                <a:latin typeface="Calibri"/>
                <a:cs typeface="Arial" pitchFamily="34" charset="0"/>
              </a:rPr>
              <a:t>UPI, NEFT, RTGS, AEPS, IMPS, Wallet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65876" y="4774407"/>
            <a:ext cx="11208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dirty="0">
                <a:solidFill>
                  <a:srgbClr val="004D86"/>
                </a:solidFill>
                <a:latin typeface="Calibri"/>
                <a:cs typeface="Arial" pitchFamily="34" charset="0"/>
              </a:rPr>
              <a:t>Aadhaar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5369839" y="2976531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5369839" y="4032648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5369839" y="4992755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99808" y="1508787"/>
            <a:ext cx="184351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REGULATORS</a:t>
            </a:r>
          </a:p>
          <a:p>
            <a:pPr algn="ctr" defTabSz="1219170"/>
            <a:r>
              <a:rPr lang="en-IN" sz="1867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(NPCI, CCA, DLA)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32934-DBDF-7C48-8E0E-1DF065F42D14}"/>
              </a:ext>
            </a:extLst>
          </p:cNvPr>
          <p:cNvSpPr txBox="1"/>
          <p:nvPr/>
        </p:nvSpPr>
        <p:spPr>
          <a:xfrm>
            <a:off x="6221647" y="3778684"/>
            <a:ext cx="293471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IN" sz="2133" b="1" dirty="0">
                <a:solidFill>
                  <a:srgbClr val="004D86"/>
                </a:solidFill>
                <a:latin typeface="Calibri"/>
                <a:cs typeface="Arial" pitchFamily="34" charset="0"/>
              </a:rPr>
              <a:t>DigiLocker, Entity Locker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31601" y="5810268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53FB3"/>
                </a:solidFill>
                <a:latin typeface="Century Gothic" panose="020B0502020202020204" pitchFamily="34" charset="0"/>
              </a:rPr>
              <a:t>INDIA STACK</a:t>
            </a:r>
            <a:endParaRPr lang="en-IN" sz="2133" b="1" dirty="0">
              <a:solidFill>
                <a:srgbClr val="053FB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323B1EE-51A6-4F34-ABC8-3E541F260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488"/>
            <a:ext cx="12197543" cy="1007536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13FAD111-9C15-C55C-C8C3-E2F0157F4C64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087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DigiLocker – Paperless Governance powering Ease of Living for 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44389-64C3-489A-1B57-EF42C2FCA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1" y="1529080"/>
            <a:ext cx="107529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A0CD2-2AA9-394E-2328-36E7C1D8B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3" y="-5214"/>
            <a:ext cx="12197543" cy="100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82C739-C128-C976-7B90-DB3B8F80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9" y="249566"/>
            <a:ext cx="9516538" cy="5431753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E939C3C-BD68-E728-ACFD-425C8D05D9DF}"/>
              </a:ext>
            </a:extLst>
          </p:cNvPr>
          <p:cNvSpPr txBox="1"/>
          <p:nvPr/>
        </p:nvSpPr>
        <p:spPr>
          <a:xfrm>
            <a:off x="4389288" y="129643"/>
            <a:ext cx="34134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/>
                <a:ea typeface="Roboto"/>
                <a:cs typeface="Roboto"/>
              </a:rPr>
              <a:t>Journey so far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A6EF1-3CB8-6880-C722-B0ECE2D5EB7C}"/>
              </a:ext>
            </a:extLst>
          </p:cNvPr>
          <p:cNvSpPr txBox="1"/>
          <p:nvPr/>
        </p:nvSpPr>
        <p:spPr>
          <a:xfrm>
            <a:off x="0" y="5512739"/>
            <a:ext cx="3921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DigiLocker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launched by PM in July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DigiLocker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Rules in IT Act in July 2016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ABECEE44-7F44-F24A-94E1-812B4F4F1B63}"/>
              </a:ext>
            </a:extLst>
          </p:cNvPr>
          <p:cNvSpPr txBox="1"/>
          <p:nvPr/>
        </p:nvSpPr>
        <p:spPr>
          <a:xfrm>
            <a:off x="934720" y="2440400"/>
            <a:ext cx="4245977" cy="15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Data Exchange &amp; Verification Platform implemented in July 2017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OM from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MoRTH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for acceptance of DL, RC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Addendum for accepting photo identity by MOCA &amp; MOR in 2018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3910C85F-2BCA-B58F-B212-783AB6F7DF49}"/>
              </a:ext>
            </a:extLst>
          </p:cNvPr>
          <p:cNvSpPr txBox="1"/>
          <p:nvPr/>
        </p:nvSpPr>
        <p:spPr>
          <a:xfrm>
            <a:off x="6402530" y="917451"/>
            <a:ext cx="1984918" cy="130145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380M users with 7.76B documents available till 1-Dec 2024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7772F3BD-729A-C4BF-67B7-0AC6F247D956}"/>
              </a:ext>
            </a:extLst>
          </p:cNvPr>
          <p:cNvSpPr txBox="1"/>
          <p:nvPr/>
        </p:nvSpPr>
        <p:spPr>
          <a:xfrm>
            <a:off x="8094444" y="3267450"/>
            <a:ext cx="3342308" cy="10075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Notified as sole NAD &amp;</a:t>
            </a:r>
          </a:p>
          <a:p>
            <a:pPr lvl="0"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OM regarding Adoption of DigiLocker by DARPG in 2020 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8016472-752A-1616-E4C0-D9E588076C76}"/>
              </a:ext>
            </a:extLst>
          </p:cNvPr>
          <p:cNvSpPr txBox="1"/>
          <p:nvPr/>
        </p:nvSpPr>
        <p:spPr>
          <a:xfrm>
            <a:off x="4389288" y="5010754"/>
            <a:ext cx="3880953" cy="1167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Amendment made to accept digital KYC documents through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DigiLocker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by PMLA in 2019 and RBI &amp; SEBI in 2020</a:t>
            </a:r>
          </a:p>
        </p:txBody>
      </p:sp>
    </p:spTree>
    <p:extLst>
      <p:ext uri="{BB962C8B-B14F-4D97-AF65-F5344CB8AC3E}">
        <p14:creationId xmlns:p14="http://schemas.microsoft.com/office/powerpoint/2010/main" val="18465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323B1EE-51A6-4F34-ABC8-3E541F260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488"/>
            <a:ext cx="12197543" cy="1007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3232" y="4757647"/>
            <a:ext cx="2124299" cy="2974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IN" sz="13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(Election Commission)</a:t>
            </a:r>
          </a:p>
        </p:txBody>
      </p:sp>
      <p:pic>
        <p:nvPicPr>
          <p:cNvPr id="6" name="Picture 5" descr="How-it-works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44" y="548679"/>
            <a:ext cx="11472597" cy="6418589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/>
        </p:nvPicPr>
        <p:blipFill>
          <a:blip r:embed="rId5" cstate="print"/>
          <a:srcRect t="43252"/>
          <a:stretch>
            <a:fillRect/>
          </a:stretch>
        </p:blipFill>
        <p:spPr>
          <a:xfrm>
            <a:off x="2951991" y="6034335"/>
            <a:ext cx="6336704" cy="76808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82961" y="4197085"/>
            <a:ext cx="1824203" cy="816864"/>
          </a:xfrm>
          <a:prstGeom prst="wedgeRoundRectCallout">
            <a:avLst>
              <a:gd name="adj1" fmla="val 62480"/>
              <a:gd name="adj2" fmla="val 40734"/>
              <a:gd name="adj3" fmla="val 16667"/>
            </a:avLst>
          </a:prstGeom>
          <a:solidFill>
            <a:srgbClr val="FFE89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Authentic documents  directly from Issuers</a:t>
            </a:r>
            <a:endParaRPr lang="en-IN" sz="1467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3819" y="4869160"/>
            <a:ext cx="288032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4839" y="4965171"/>
            <a:ext cx="288032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611" y="3614207"/>
            <a:ext cx="288032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5733" y="5098436"/>
            <a:ext cx="455574" cy="287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267" b="1" dirty="0">
                <a:solidFill>
                  <a:srgbClr val="053FB3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en-IN" sz="1267" b="1" dirty="0">
              <a:solidFill>
                <a:srgbClr val="053FB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039" y="5090561"/>
            <a:ext cx="455574" cy="287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267" b="1" dirty="0">
                <a:solidFill>
                  <a:srgbClr val="053FB3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en-IN" sz="1267" b="1" dirty="0">
              <a:solidFill>
                <a:srgbClr val="053FB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5894" y="5733257"/>
            <a:ext cx="2216441" cy="287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267" b="1" dirty="0">
                <a:solidFill>
                  <a:srgbClr val="2E3192"/>
                </a:solidFill>
                <a:latin typeface="Arial" pitchFamily="34" charset="0"/>
                <a:cs typeface="Arial" pitchFamily="34" charset="0"/>
              </a:rPr>
              <a:t>Consent, Security, Privacy</a:t>
            </a:r>
            <a:endParaRPr lang="en-IN" sz="1267" b="1" dirty="0">
              <a:solidFill>
                <a:srgbClr val="2E31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13FAD111-9C15-C55C-C8C3-E2F0157F4C64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087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3200" b="1" dirty="0" err="1">
                <a:solidFill>
                  <a:prstClr val="white"/>
                </a:solidFill>
                <a:latin typeface="Calibri"/>
                <a:ea typeface="Roboto"/>
                <a:cs typeface="Segoe UI Light"/>
              </a:rPr>
              <a:t>DigiLocker</a:t>
            </a:r>
            <a:r>
              <a:rPr lang="en-US" sz="3200" b="1" dirty="0">
                <a:solidFill>
                  <a:prstClr val="white"/>
                </a:solidFill>
                <a:latin typeface="Calibri"/>
                <a:ea typeface="Roboto"/>
                <a:cs typeface="Segoe UI Light"/>
              </a:rPr>
              <a:t> – Ecosystem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77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8C9953C3-89AF-FF19-D80B-D97A1C64E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488"/>
            <a:ext cx="12197543" cy="1007536"/>
          </a:xfrm>
          <a:prstGeom prst="rect">
            <a:avLst/>
          </a:prstGeom>
        </p:spPr>
      </p:pic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108D9058-59A7-3C4F-B4A2-108999438EB5}"/>
              </a:ext>
            </a:extLst>
          </p:cNvPr>
          <p:cNvSpPr/>
          <p:nvPr/>
        </p:nvSpPr>
        <p:spPr>
          <a:xfrm>
            <a:off x="10191525" y="1193692"/>
            <a:ext cx="1947899" cy="4552347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en-US" sz="2133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99740" y="6356351"/>
            <a:ext cx="2743200" cy="365125"/>
          </a:xfrm>
        </p:spPr>
        <p:txBody>
          <a:bodyPr/>
          <a:lstStyle/>
          <a:p>
            <a:pPr defTabSz="1219170"/>
            <a:fld id="{B6F15528-21DE-4FAA-801E-634DDDAF4B2B}" type="slidenum">
              <a:rPr lang="en-US" sz="1467">
                <a:solidFill>
                  <a:prstClr val="black">
                    <a:tint val="75000"/>
                  </a:prstClr>
                </a:solidFill>
                <a:latin typeface="Century Gothic" pitchFamily="34" charset="0"/>
              </a:rPr>
              <a:pPr defTabSz="1219170"/>
              <a:t>6</a:t>
            </a:fld>
            <a:endParaRPr lang="en-US" sz="1467" dirty="0">
              <a:solidFill>
                <a:prstClr val="black">
                  <a:tint val="7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10" y="1124744"/>
            <a:ext cx="9899659" cy="134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en-IN" sz="2133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582328"/>
            <a:ext cx="9893351" cy="111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en-IN" sz="2133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12501"/>
            <a:ext cx="9893349" cy="2345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en-IN" sz="2133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5125" y="3930898"/>
            <a:ext cx="2016000" cy="4800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1467" b="1" dirty="0">
                <a:solidFill>
                  <a:prstClr val="white"/>
                </a:solidFill>
                <a:latin typeface="Century Gothic" pitchFamily="34" charset="0"/>
              </a:rPr>
              <a:t>Academic Services</a:t>
            </a:r>
            <a:endParaRPr lang="en-IN" sz="1467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05697" y="4811776"/>
            <a:ext cx="900000" cy="360000"/>
          </a:xfrm>
          <a:prstGeom prst="roundRect">
            <a:avLst/>
          </a:prstGeom>
          <a:solidFill>
            <a:srgbClr val="579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Mark Sheets</a:t>
            </a:r>
            <a:endParaRPr lang="en-IN" sz="1067" dirty="0">
              <a:solidFill>
                <a:prstClr val="white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3900" y="4810473"/>
            <a:ext cx="900000" cy="360000"/>
          </a:xfrm>
          <a:prstGeom prst="roundRect">
            <a:avLst/>
          </a:prstGeom>
          <a:solidFill>
            <a:srgbClr val="579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Degrees</a:t>
            </a:r>
            <a:endParaRPr lang="en-IN" sz="1067" dirty="0">
              <a:solidFill>
                <a:prstClr val="white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79012" y="5468447"/>
            <a:ext cx="900000" cy="360000"/>
          </a:xfrm>
          <a:prstGeom prst="roundRect">
            <a:avLst/>
          </a:prstGeom>
          <a:solidFill>
            <a:srgbClr val="579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933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Certificates</a:t>
            </a:r>
            <a:endParaRPr lang="en-IN" sz="933" dirty="0">
              <a:solidFill>
                <a:prstClr val="white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81917" y="5479324"/>
            <a:ext cx="900000" cy="360000"/>
          </a:xfrm>
          <a:prstGeom prst="roundRect">
            <a:avLst/>
          </a:prstGeom>
          <a:solidFill>
            <a:srgbClr val="579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Skills</a:t>
            </a:r>
            <a:endParaRPr lang="en-IN" sz="1067" dirty="0">
              <a:solidFill>
                <a:prstClr val="white"/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850" y="2664040"/>
            <a:ext cx="8215287" cy="480053"/>
          </a:xfrm>
          <a:prstGeom prst="rect">
            <a:avLst/>
          </a:prstGeom>
          <a:solidFill>
            <a:srgbClr val="0070C0"/>
          </a:solidFill>
          <a:ln w="31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IN" sz="1600" b="1" dirty="0">
                <a:solidFill>
                  <a:prstClr val="white"/>
                </a:solidFill>
                <a:latin typeface="Century Gothic" pitchFamily="34" charset="0"/>
              </a:rPr>
              <a:t>Gateway (Oauth2 ,Consent , Security &amp; Privacy)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60785" y="3556381"/>
            <a:ext cx="2304000" cy="3168352"/>
          </a:xfrm>
          <a:prstGeom prst="roundRect">
            <a:avLst>
              <a:gd name="adj" fmla="val 3330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en-IN" sz="2133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C96E6750-B70B-B545-BE58-36E99310AE16}"/>
              </a:ext>
            </a:extLst>
          </p:cNvPr>
          <p:cNvGrpSpPr/>
          <p:nvPr/>
        </p:nvGrpSpPr>
        <p:grpSpPr>
          <a:xfrm>
            <a:off x="172337" y="1472393"/>
            <a:ext cx="1526953" cy="1218295"/>
            <a:chOff x="465851" y="1472392"/>
            <a:chExt cx="1526953" cy="1218294"/>
          </a:xfrm>
        </p:grpSpPr>
        <p:sp>
          <p:nvSpPr>
            <p:cNvPr id="39" name="Rounded Rectangle 38"/>
            <p:cNvSpPr/>
            <p:nvPr/>
          </p:nvSpPr>
          <p:spPr>
            <a:xfrm>
              <a:off x="465851" y="1472392"/>
              <a:ext cx="1526953" cy="576064"/>
            </a:xfrm>
            <a:prstGeom prst="roundRect">
              <a:avLst/>
            </a:prstGeom>
            <a:solidFill>
              <a:srgbClr val="EF851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dirty="0">
                  <a:solidFill>
                    <a:prstClr val="white"/>
                  </a:solidFill>
                  <a:latin typeface="Century Gothic" pitchFamily="34" charset="0"/>
                </a:rPr>
                <a:t>Government</a:t>
              </a:r>
              <a:endParaRPr lang="en-IN" sz="1467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46" name="Straight Connector 45"/>
            <p:cNvCxnSpPr>
              <a:cxnSpLocks/>
              <a:stCxn id="39" idx="2"/>
            </p:cNvCxnSpPr>
            <p:nvPr/>
          </p:nvCxnSpPr>
          <p:spPr>
            <a:xfrm flipH="1">
              <a:off x="1176758" y="2048456"/>
              <a:ext cx="52571" cy="64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3">
            <a:extLst>
              <a:ext uri="{FF2B5EF4-FFF2-40B4-BE49-F238E27FC236}">
                <a16:creationId xmlns:a16="http://schemas.microsoft.com/office/drawing/2014/main" id="{C4911284-F125-4141-8FF9-8DE2254AAAE0}"/>
              </a:ext>
            </a:extLst>
          </p:cNvPr>
          <p:cNvGrpSpPr/>
          <p:nvPr/>
        </p:nvGrpSpPr>
        <p:grpSpPr>
          <a:xfrm>
            <a:off x="1742484" y="1472393"/>
            <a:ext cx="1440000" cy="1218295"/>
            <a:chOff x="2194044" y="1472392"/>
            <a:chExt cx="1440000" cy="1218294"/>
          </a:xfrm>
        </p:grpSpPr>
        <p:sp>
          <p:nvSpPr>
            <p:cNvPr id="40" name="Rounded Rectangle 39"/>
            <p:cNvSpPr/>
            <p:nvPr/>
          </p:nvSpPr>
          <p:spPr>
            <a:xfrm>
              <a:off x="2194044" y="1472392"/>
              <a:ext cx="1440000" cy="576064"/>
            </a:xfrm>
            <a:prstGeom prst="roundRect">
              <a:avLst/>
            </a:prstGeom>
            <a:solidFill>
              <a:srgbClr val="EF851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dirty="0">
                  <a:solidFill>
                    <a:prstClr val="white"/>
                  </a:solidFill>
                  <a:latin typeface="Century Gothic" pitchFamily="34" charset="0"/>
                </a:rPr>
                <a:t>Education</a:t>
              </a:r>
              <a:endParaRPr lang="en-IN" sz="1467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885744" y="2078227"/>
              <a:ext cx="0" cy="612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64">
            <a:extLst>
              <a:ext uri="{FF2B5EF4-FFF2-40B4-BE49-F238E27FC236}">
                <a16:creationId xmlns:a16="http://schemas.microsoft.com/office/drawing/2014/main" id="{576B220A-F0A2-F049-B9D7-C6DB219AA3FE}"/>
              </a:ext>
            </a:extLst>
          </p:cNvPr>
          <p:cNvGrpSpPr/>
          <p:nvPr/>
        </p:nvGrpSpPr>
        <p:grpSpPr>
          <a:xfrm>
            <a:off x="3335208" y="1472393"/>
            <a:ext cx="1440000" cy="1218295"/>
            <a:chOff x="3922236" y="1472392"/>
            <a:chExt cx="1440000" cy="1218294"/>
          </a:xfrm>
        </p:grpSpPr>
        <p:sp>
          <p:nvSpPr>
            <p:cNvPr id="41" name="Rounded Rectangle 40"/>
            <p:cNvSpPr/>
            <p:nvPr/>
          </p:nvSpPr>
          <p:spPr>
            <a:xfrm>
              <a:off x="3922236" y="1472392"/>
              <a:ext cx="1440000" cy="576064"/>
            </a:xfrm>
            <a:prstGeom prst="roundRect">
              <a:avLst/>
            </a:prstGeom>
            <a:solidFill>
              <a:srgbClr val="EF851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dirty="0">
                  <a:solidFill>
                    <a:prstClr val="white"/>
                  </a:solidFill>
                  <a:latin typeface="Century Gothic" pitchFamily="34" charset="0"/>
                </a:rPr>
                <a:t>Finance</a:t>
              </a:r>
              <a:endParaRPr lang="en-IN" sz="1467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632346" y="2078227"/>
              <a:ext cx="0" cy="612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84959CBD-3A45-B440-8A11-3148FE12CF43}"/>
              </a:ext>
            </a:extLst>
          </p:cNvPr>
          <p:cNvGrpSpPr/>
          <p:nvPr/>
        </p:nvGrpSpPr>
        <p:grpSpPr>
          <a:xfrm>
            <a:off x="8063367" y="1468775"/>
            <a:ext cx="1554764" cy="1188523"/>
            <a:chOff x="5650428" y="1472392"/>
            <a:chExt cx="1554764" cy="1188523"/>
          </a:xfrm>
        </p:grpSpPr>
        <p:sp>
          <p:nvSpPr>
            <p:cNvPr id="42" name="Rounded Rectangle 41"/>
            <p:cNvSpPr/>
            <p:nvPr/>
          </p:nvSpPr>
          <p:spPr>
            <a:xfrm>
              <a:off x="5650428" y="1472392"/>
              <a:ext cx="1554764" cy="57606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00" dirty="0" err="1">
                  <a:solidFill>
                    <a:prstClr val="white"/>
                  </a:solidFill>
                  <a:latin typeface="Century Gothic" pitchFamily="34" charset="0"/>
                </a:rPr>
                <a:t>DigiLocker</a:t>
              </a:r>
              <a:r>
                <a:rPr lang="en-US" sz="1400" dirty="0">
                  <a:solidFill>
                    <a:prstClr val="white"/>
                  </a:solidFill>
                  <a:latin typeface="Century Gothic" pitchFamily="34" charset="0"/>
                </a:rPr>
                <a:t> App</a:t>
              </a:r>
              <a:endParaRPr lang="en-IN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384693" y="2048456"/>
              <a:ext cx="0" cy="612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26E5F558-50BE-254F-920F-2CD1F5E93A12}"/>
              </a:ext>
            </a:extLst>
          </p:cNvPr>
          <p:cNvGrpSpPr/>
          <p:nvPr/>
        </p:nvGrpSpPr>
        <p:grpSpPr>
          <a:xfrm>
            <a:off x="4901145" y="1473990"/>
            <a:ext cx="1440000" cy="1218295"/>
            <a:chOff x="7378620" y="1472392"/>
            <a:chExt cx="1440000" cy="1218294"/>
          </a:xfrm>
        </p:grpSpPr>
        <p:sp>
          <p:nvSpPr>
            <p:cNvPr id="43" name="Rounded Rectangle 42"/>
            <p:cNvSpPr/>
            <p:nvPr/>
          </p:nvSpPr>
          <p:spPr>
            <a:xfrm>
              <a:off x="7378620" y="1472392"/>
              <a:ext cx="1440000" cy="576064"/>
            </a:xfrm>
            <a:prstGeom prst="roundRect">
              <a:avLst/>
            </a:prstGeom>
            <a:solidFill>
              <a:srgbClr val="EF851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dirty="0">
                  <a:solidFill>
                    <a:prstClr val="white"/>
                  </a:solidFill>
                  <a:latin typeface="Century Gothic" pitchFamily="34" charset="0"/>
                </a:rPr>
                <a:t>Employment</a:t>
              </a:r>
              <a:endParaRPr lang="en-IN" sz="1467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162430" y="2078227"/>
              <a:ext cx="0" cy="612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535268A-CA35-B149-A90A-4BD9B66CFC0F}"/>
              </a:ext>
            </a:extLst>
          </p:cNvPr>
          <p:cNvGrpSpPr/>
          <p:nvPr/>
        </p:nvGrpSpPr>
        <p:grpSpPr>
          <a:xfrm>
            <a:off x="6487785" y="1472393"/>
            <a:ext cx="1440000" cy="1188523"/>
            <a:chOff x="9106812" y="1472392"/>
            <a:chExt cx="1440000" cy="1188523"/>
          </a:xfrm>
        </p:grpSpPr>
        <p:sp>
          <p:nvSpPr>
            <p:cNvPr id="44" name="Rounded Rectangle 43"/>
            <p:cNvSpPr/>
            <p:nvPr/>
          </p:nvSpPr>
          <p:spPr>
            <a:xfrm>
              <a:off x="9106812" y="1472392"/>
              <a:ext cx="1440000" cy="5760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dirty="0">
                  <a:solidFill>
                    <a:prstClr val="white"/>
                  </a:solidFill>
                  <a:latin typeface="Century Gothic" pitchFamily="34" charset="0"/>
                </a:rPr>
                <a:t>Health</a:t>
              </a:r>
              <a:endParaRPr lang="en-IN" sz="1467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9841077" y="2048456"/>
              <a:ext cx="0" cy="612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3651300" y="3190621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67208" y="2358497"/>
            <a:ext cx="2516824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sz="1467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Requestors = Consumers</a:t>
            </a:r>
            <a:endParaRPr lang="en-IN" sz="1467" b="1" dirty="0">
              <a:solidFill>
                <a:srgbClr val="4BACC6">
                  <a:lumMod val="50000"/>
                </a:srgb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5" name="Group 74">
            <a:extLst>
              <a:ext uri="{FF2B5EF4-FFF2-40B4-BE49-F238E27FC236}">
                <a16:creationId xmlns:a16="http://schemas.microsoft.com/office/drawing/2014/main" id="{FBE5859B-0084-C946-87CB-9CF4D48400A3}"/>
              </a:ext>
            </a:extLst>
          </p:cNvPr>
          <p:cNvGrpSpPr/>
          <p:nvPr/>
        </p:nvGrpSpPr>
        <p:grpSpPr>
          <a:xfrm>
            <a:off x="140253" y="3190621"/>
            <a:ext cx="2305569" cy="3534112"/>
            <a:chOff x="117673" y="3190621"/>
            <a:chExt cx="2305569" cy="3534112"/>
          </a:xfrm>
        </p:grpSpPr>
        <p:sp>
          <p:nvSpPr>
            <p:cNvPr id="10" name="Rounded Rectangle 9"/>
            <p:cNvSpPr/>
            <p:nvPr/>
          </p:nvSpPr>
          <p:spPr>
            <a:xfrm>
              <a:off x="268276" y="4796370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Aadhaar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61743" y="4796370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00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DL</a:t>
              </a:r>
              <a:endParaRPr lang="en-IN" sz="1400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276" y="5468445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00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PAN</a:t>
              </a:r>
              <a:endParaRPr lang="en-IN" sz="1400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61743" y="5468445"/>
              <a:ext cx="900000" cy="36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Passport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6043" y="3901440"/>
              <a:ext cx="2016000" cy="48005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b="1" dirty="0">
                  <a:solidFill>
                    <a:prstClr val="white"/>
                  </a:solidFill>
                  <a:latin typeface="Century Gothic" pitchFamily="34" charset="0"/>
                </a:rPr>
                <a:t>Identity and KYC</a:t>
              </a:r>
              <a:endParaRPr lang="en-IN" sz="1467" b="1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7673" y="3552229"/>
              <a:ext cx="2305569" cy="3172504"/>
            </a:xfrm>
            <a:prstGeom prst="roundRect">
              <a:avLst>
                <a:gd name="adj" fmla="val 3330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sz="2133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270457" y="3190621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87053DD-02D5-C943-B906-A3AD1DF4A1BC}"/>
                </a:ext>
              </a:extLst>
            </p:cNvPr>
            <p:cNvSpPr/>
            <p:nvPr/>
          </p:nvSpPr>
          <p:spPr>
            <a:xfrm>
              <a:off x="286043" y="6157958"/>
              <a:ext cx="900000" cy="36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00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NREGS</a:t>
              </a:r>
              <a:endParaRPr lang="en-IN" sz="1400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351F1F03-8F7D-DB41-B208-A6A1CA3FCBA6}"/>
                </a:ext>
              </a:extLst>
            </p:cNvPr>
            <p:cNvSpPr/>
            <p:nvPr/>
          </p:nvSpPr>
          <p:spPr>
            <a:xfrm>
              <a:off x="1387776" y="6156561"/>
              <a:ext cx="900000" cy="360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00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PDS</a:t>
              </a:r>
              <a:endParaRPr lang="en-IN" sz="1400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1F310C-74EC-0B46-89CB-5C8E775E76BB}"/>
              </a:ext>
            </a:extLst>
          </p:cNvPr>
          <p:cNvSpPr txBox="1"/>
          <p:nvPr/>
        </p:nvSpPr>
        <p:spPr>
          <a:xfrm>
            <a:off x="2705698" y="6157269"/>
            <a:ext cx="2006727" cy="4207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*</a:t>
            </a:r>
            <a:r>
              <a:rPr lang="en-US" sz="1067" dirty="0" err="1">
                <a:solidFill>
                  <a:prstClr val="black"/>
                </a:solidFill>
                <a:latin typeface="Century Gothic" pitchFamily="34" charset="0"/>
              </a:rPr>
              <a:t>DigiLocker</a:t>
            </a:r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  Federated Repositories</a:t>
            </a:r>
          </a:p>
        </p:txBody>
      </p:sp>
      <p:grpSp>
        <p:nvGrpSpPr>
          <p:cNvPr id="26" name="Group 72">
            <a:extLst>
              <a:ext uri="{FF2B5EF4-FFF2-40B4-BE49-F238E27FC236}">
                <a16:creationId xmlns:a16="http://schemas.microsoft.com/office/drawing/2014/main" id="{BB165631-34E1-0A48-9885-7681D77EC3E2}"/>
              </a:ext>
            </a:extLst>
          </p:cNvPr>
          <p:cNvGrpSpPr/>
          <p:nvPr/>
        </p:nvGrpSpPr>
        <p:grpSpPr>
          <a:xfrm>
            <a:off x="5031111" y="3191155"/>
            <a:ext cx="2304000" cy="3533579"/>
            <a:chOff x="7492093" y="3191155"/>
            <a:chExt cx="2304000" cy="3533578"/>
          </a:xfrm>
        </p:grpSpPr>
        <p:sp>
          <p:nvSpPr>
            <p:cNvPr id="17" name="Rounded Rectangle 16"/>
            <p:cNvSpPr/>
            <p:nvPr/>
          </p:nvSpPr>
          <p:spPr>
            <a:xfrm>
              <a:off x="7635432" y="3891013"/>
              <a:ext cx="2019600" cy="48005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b="1" dirty="0">
                  <a:solidFill>
                    <a:prstClr val="white"/>
                  </a:solidFill>
                  <a:latin typeface="Century Gothic" pitchFamily="34" charset="0"/>
                </a:rPr>
                <a:t>Financial Services</a:t>
              </a:r>
              <a:endParaRPr lang="en-IN" sz="1467" b="1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583853" y="4816347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Bank Records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762988" y="4811776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00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Insurance</a:t>
              </a:r>
              <a:endParaRPr lang="en-IN" sz="1000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22762" y="5505250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Loans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740232" y="5505250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Income Tax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92093" y="3556381"/>
              <a:ext cx="2304000" cy="3168352"/>
            </a:xfrm>
            <a:prstGeom prst="roundRect">
              <a:avLst>
                <a:gd name="adj" fmla="val 3330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sz="2133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535432" y="3191155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10AB8C5-4565-1549-B53A-0363673A2D89}"/>
                </a:ext>
              </a:extLst>
            </p:cNvPr>
            <p:cNvSpPr/>
            <p:nvPr/>
          </p:nvSpPr>
          <p:spPr>
            <a:xfrm>
              <a:off x="7635432" y="6164164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EPFO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7EB76C9B-FACA-D44C-B5C2-174C0EE7745C}"/>
                </a:ext>
              </a:extLst>
            </p:cNvPr>
            <p:cNvSpPr/>
            <p:nvPr/>
          </p:nvSpPr>
          <p:spPr>
            <a:xfrm>
              <a:off x="8758035" y="6156561"/>
              <a:ext cx="900000" cy="360000"/>
            </a:xfrm>
            <a:prstGeom prst="roundRect">
              <a:avLst/>
            </a:prstGeom>
            <a:solidFill>
              <a:srgbClr val="579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white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E-PPO</a:t>
              </a:r>
              <a:endParaRPr lang="en-IN" sz="1067" dirty="0">
                <a:solidFill>
                  <a:prstClr val="white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EE059800-2AFB-4043-A335-9C1C006BE09E}"/>
              </a:ext>
            </a:extLst>
          </p:cNvPr>
          <p:cNvGrpSpPr/>
          <p:nvPr/>
        </p:nvGrpSpPr>
        <p:grpSpPr>
          <a:xfrm>
            <a:off x="7484385" y="3187003"/>
            <a:ext cx="2304000" cy="3533579"/>
            <a:chOff x="7492093" y="3191155"/>
            <a:chExt cx="2304000" cy="3533578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52A33382-CA87-334F-9616-ABC1E8274BFC}"/>
                </a:ext>
              </a:extLst>
            </p:cNvPr>
            <p:cNvSpPr/>
            <p:nvPr/>
          </p:nvSpPr>
          <p:spPr>
            <a:xfrm>
              <a:off x="7638435" y="3901084"/>
              <a:ext cx="2019600" cy="48005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467" b="1" dirty="0">
                  <a:solidFill>
                    <a:prstClr val="white"/>
                  </a:solidFill>
                  <a:latin typeface="Century Gothic" pitchFamily="34" charset="0"/>
                </a:rPr>
                <a:t>Health Services</a:t>
              </a:r>
              <a:endParaRPr lang="en-IN" sz="1467" b="1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182FB048-31BD-A44B-9070-DAFB96D7A5FC}"/>
                </a:ext>
              </a:extLst>
            </p:cNvPr>
            <p:cNvSpPr/>
            <p:nvPr/>
          </p:nvSpPr>
          <p:spPr>
            <a:xfrm>
              <a:off x="7583853" y="4816347"/>
              <a:ext cx="900000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933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Digilocker Repo  1</a:t>
              </a:r>
              <a:endParaRPr lang="en-IN" sz="933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485C1EC8-C231-EE43-B72B-A182016A367A}"/>
                </a:ext>
              </a:extLst>
            </p:cNvPr>
            <p:cNvSpPr/>
            <p:nvPr/>
          </p:nvSpPr>
          <p:spPr>
            <a:xfrm>
              <a:off x="8740234" y="4811776"/>
              <a:ext cx="970258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933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Health Repos</a:t>
              </a:r>
              <a:endParaRPr lang="en-IN" sz="933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2F21008-BB87-1C43-BD6B-C1DEB559B23D}"/>
                </a:ext>
              </a:extLst>
            </p:cNvPr>
            <p:cNvSpPr/>
            <p:nvPr/>
          </p:nvSpPr>
          <p:spPr>
            <a:xfrm>
              <a:off x="7583852" y="5505251"/>
              <a:ext cx="996372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Hospital 1</a:t>
              </a:r>
              <a:endParaRPr lang="en-IN" sz="1067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A168D460-0B56-394F-9441-6104A5B5943D}"/>
                </a:ext>
              </a:extLst>
            </p:cNvPr>
            <p:cNvSpPr/>
            <p:nvPr/>
          </p:nvSpPr>
          <p:spPr>
            <a:xfrm>
              <a:off x="8740230" y="5505251"/>
              <a:ext cx="983001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Hospital 2</a:t>
              </a:r>
              <a:endParaRPr lang="en-IN" sz="1067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0B0A0BA-4A39-4A42-8979-B3BCDBB62EDF}"/>
                </a:ext>
              </a:extLst>
            </p:cNvPr>
            <p:cNvSpPr/>
            <p:nvPr/>
          </p:nvSpPr>
          <p:spPr>
            <a:xfrm>
              <a:off x="7492093" y="3556381"/>
              <a:ext cx="2304000" cy="3168352"/>
            </a:xfrm>
            <a:prstGeom prst="roundRect">
              <a:avLst>
                <a:gd name="adj" fmla="val 3330"/>
              </a:avLst>
            </a:pr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sz="2133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1224805-02BA-6C43-9682-9286A8666B22}"/>
                </a:ext>
              </a:extLst>
            </p:cNvPr>
            <p:cNvCxnSpPr/>
            <p:nvPr/>
          </p:nvCxnSpPr>
          <p:spPr>
            <a:xfrm>
              <a:off x="8535432" y="3191155"/>
              <a:ext cx="0" cy="365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258EB792-4977-224E-8DAE-E072E833E57F}"/>
                </a:ext>
              </a:extLst>
            </p:cNvPr>
            <p:cNvSpPr/>
            <p:nvPr/>
          </p:nvSpPr>
          <p:spPr>
            <a:xfrm>
              <a:off x="7580977" y="6144672"/>
              <a:ext cx="900000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Clinic</a:t>
              </a:r>
              <a:endParaRPr lang="en-IN" sz="1067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BDAF5FEF-DD4F-5149-8278-E74EC69BD502}"/>
                </a:ext>
              </a:extLst>
            </p:cNvPr>
            <p:cNvSpPr/>
            <p:nvPr/>
          </p:nvSpPr>
          <p:spPr>
            <a:xfrm>
              <a:off x="8758035" y="6156561"/>
              <a:ext cx="900000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067" dirty="0">
                  <a:solidFill>
                    <a:prstClr val="black"/>
                  </a:solidFill>
                  <a:latin typeface="Century Gothic" pitchFamily="34" charset="0"/>
                  <a:ea typeface="Open Sans" pitchFamily="34" charset="0"/>
                  <a:cs typeface="Open Sans" pitchFamily="34" charset="0"/>
                </a:rPr>
                <a:t>Lab</a:t>
              </a:r>
              <a:endParaRPr lang="en-IN" sz="1067" dirty="0">
                <a:solidFill>
                  <a:prstClr val="black"/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6B3B24B-D2C4-A443-8945-7D095267ADB6}"/>
              </a:ext>
            </a:extLst>
          </p:cNvPr>
          <p:cNvSpPr txBox="1"/>
          <p:nvPr/>
        </p:nvSpPr>
        <p:spPr>
          <a:xfrm>
            <a:off x="3986961" y="3238767"/>
            <a:ext cx="1965283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sz="1467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ea typeface="Open Sans" pitchFamily="34" charset="0"/>
                <a:cs typeface="Open Sans" pitchFamily="34" charset="0"/>
              </a:rPr>
              <a:t>Issuers = Publishers</a:t>
            </a:r>
            <a:endParaRPr lang="en-IN" sz="1467" b="1" dirty="0">
              <a:solidFill>
                <a:srgbClr val="4BACC6">
                  <a:lumMod val="50000"/>
                </a:srgbClr>
              </a:solidFill>
              <a:latin typeface="Century Gothic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069586-BA34-DE47-B4B8-7402B0C0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" y="1954806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F33291C0-CB0B-FA48-B0E2-5E87D37E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2" y="1948853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8E07F72F-DBFD-F74D-A3DB-6CC46799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05" y="1954806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30F29AD9-FAFC-3D4E-BCC6-362F774F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03" y="1948853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0AB48CE4-80BC-BB4A-A1E3-446AD6DA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01" y="1948853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>
            <a:extLst>
              <a:ext uri="{FF2B5EF4-FFF2-40B4-BE49-F238E27FC236}">
                <a16:creationId xmlns:a16="http://schemas.microsoft.com/office/drawing/2014/main" id="{2BD501B0-C497-124B-8343-06EC354A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49" y="1953930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7E2A59A7-C6D1-0840-B575-72E36B73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16" y="3460929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8B37E9A7-6D4F-5540-9367-674165D7F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47" y="3460929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>
            <a:extLst>
              <a:ext uri="{FF2B5EF4-FFF2-40B4-BE49-F238E27FC236}">
                <a16:creationId xmlns:a16="http://schemas.microsoft.com/office/drawing/2014/main" id="{5E5FEA46-1CCB-554A-BA60-F9072FF5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43" y="3429098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>
            <a:extLst>
              <a:ext uri="{FF2B5EF4-FFF2-40B4-BE49-F238E27FC236}">
                <a16:creationId xmlns:a16="http://schemas.microsoft.com/office/drawing/2014/main" id="{BF1AF8DC-F54D-154A-BF52-AB2A513D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9" y="3461922"/>
            <a:ext cx="305507" cy="3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DFA1B6D-1708-5449-BE37-DB8C16B9441F}"/>
              </a:ext>
            </a:extLst>
          </p:cNvPr>
          <p:cNvSpPr txBox="1"/>
          <p:nvPr/>
        </p:nvSpPr>
        <p:spPr>
          <a:xfrm>
            <a:off x="8379031" y="1193693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pic>
        <p:nvPicPr>
          <p:cNvPr id="2054" name="Picture 6" descr="Cloud round icons - Vector stencils library">
            <a:extLst>
              <a:ext uri="{FF2B5EF4-FFF2-40B4-BE49-F238E27FC236}">
                <a16:creationId xmlns:a16="http://schemas.microsoft.com/office/drawing/2014/main" id="{B2C80C23-C7C9-3B4D-A45C-D1654F50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39" y="2274243"/>
            <a:ext cx="1198723" cy="11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5F42551-BD6D-CF47-8846-5FF68AEE757F}"/>
              </a:ext>
            </a:extLst>
          </p:cNvPr>
          <p:cNvSpPr txBox="1"/>
          <p:nvPr/>
        </p:nvSpPr>
        <p:spPr>
          <a:xfrm>
            <a:off x="10343710" y="1916391"/>
            <a:ext cx="1308685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sz="1067" b="1" dirty="0" err="1">
                <a:solidFill>
                  <a:prstClr val="black"/>
                </a:solidFill>
                <a:latin typeface="Century Gothic" pitchFamily="34" charset="0"/>
              </a:rPr>
              <a:t>DigiLocker</a:t>
            </a:r>
            <a:r>
              <a:rPr lang="en-US" sz="1067" b="1" dirty="0">
                <a:solidFill>
                  <a:prstClr val="black"/>
                </a:solidFill>
                <a:latin typeface="Century Gothic" pitchFamily="34" charset="0"/>
              </a:rPr>
              <a:t> Accounts Service</a:t>
            </a:r>
          </a:p>
        </p:txBody>
      </p: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E6AA2208-EFF9-9A49-951E-83611B209279}"/>
              </a:ext>
            </a:extLst>
          </p:cNvPr>
          <p:cNvCxnSpPr>
            <a:cxnSpLocks/>
            <a:stCxn id="7" idx="3"/>
            <a:endCxn id="2054" idx="0"/>
          </p:cNvCxnSpPr>
          <p:nvPr/>
        </p:nvCxnSpPr>
        <p:spPr>
          <a:xfrm>
            <a:off x="9893350" y="1796821"/>
            <a:ext cx="1536751" cy="47742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750EF4A-0F79-0746-8351-1C2B6E4CE9C4}"/>
              </a:ext>
            </a:extLst>
          </p:cNvPr>
          <p:cNvSpPr txBox="1"/>
          <p:nvPr/>
        </p:nvSpPr>
        <p:spPr>
          <a:xfrm>
            <a:off x="528279" y="1212223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7215316-B180-8349-B19E-30E6DC75B08B}"/>
              </a:ext>
            </a:extLst>
          </p:cNvPr>
          <p:cNvSpPr txBox="1"/>
          <p:nvPr/>
        </p:nvSpPr>
        <p:spPr>
          <a:xfrm>
            <a:off x="2152743" y="1217591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309D5E-7653-1144-9E27-47EE745F6537}"/>
              </a:ext>
            </a:extLst>
          </p:cNvPr>
          <p:cNvSpPr txBox="1"/>
          <p:nvPr/>
        </p:nvSpPr>
        <p:spPr>
          <a:xfrm>
            <a:off x="3816436" y="1206843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7D1AC98-B196-5F40-91C6-523B7709A94C}"/>
              </a:ext>
            </a:extLst>
          </p:cNvPr>
          <p:cNvSpPr txBox="1"/>
          <p:nvPr/>
        </p:nvSpPr>
        <p:spPr>
          <a:xfrm>
            <a:off x="5218543" y="1217591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2C99BAD-985C-424F-A83B-4F40B371BD5F}"/>
              </a:ext>
            </a:extLst>
          </p:cNvPr>
          <p:cNvSpPr txBox="1"/>
          <p:nvPr/>
        </p:nvSpPr>
        <p:spPr>
          <a:xfrm>
            <a:off x="6798787" y="1207161"/>
            <a:ext cx="678391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1F00EE9-0F20-2447-BCA2-45F372A7D0EA}"/>
              </a:ext>
            </a:extLst>
          </p:cNvPr>
          <p:cNvSpPr txBox="1"/>
          <p:nvPr/>
        </p:nvSpPr>
        <p:spPr>
          <a:xfrm>
            <a:off x="10208727" y="1511445"/>
            <a:ext cx="1651414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 Authentication</a:t>
            </a: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38F0EF4D-6842-AF4C-84CC-1C4CCEDB8E42}"/>
              </a:ext>
            </a:extLst>
          </p:cNvPr>
          <p:cNvCxnSpPr>
            <a:cxnSpLocks/>
          </p:cNvCxnSpPr>
          <p:nvPr/>
        </p:nvCxnSpPr>
        <p:spPr>
          <a:xfrm rot="10800000">
            <a:off x="9382038" y="2458870"/>
            <a:ext cx="1669255" cy="798751"/>
          </a:xfrm>
          <a:prstGeom prst="bentConnector3">
            <a:avLst>
              <a:gd name="adj1" fmla="val 10004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C02371F8-8AFF-AF45-92FC-C3CD61366CC9}"/>
              </a:ext>
            </a:extLst>
          </p:cNvPr>
          <p:cNvSpPr txBox="1"/>
          <p:nvPr/>
        </p:nvSpPr>
        <p:spPr>
          <a:xfrm>
            <a:off x="9476555" y="2983920"/>
            <a:ext cx="1515158" cy="25654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1067" dirty="0">
                <a:solidFill>
                  <a:prstClr val="black"/>
                </a:solidFill>
                <a:latin typeface="Century Gothic" pitchFamily="34" charset="0"/>
              </a:rPr>
              <a:t>Citizen auth success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D35DD5B-104D-9E45-9B82-6FCF0FC87DA7}"/>
              </a:ext>
            </a:extLst>
          </p:cNvPr>
          <p:cNvSpPr txBox="1"/>
          <p:nvPr/>
        </p:nvSpPr>
        <p:spPr>
          <a:xfrm>
            <a:off x="10946078" y="3457171"/>
            <a:ext cx="1308687" cy="3794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933" b="1" dirty="0">
                <a:solidFill>
                  <a:prstClr val="black"/>
                </a:solidFill>
                <a:latin typeface="Century Gothic" pitchFamily="34" charset="0"/>
              </a:rPr>
              <a:t>AUTHENTICATION SERVER</a:t>
            </a:r>
          </a:p>
        </p:txBody>
      </p:sp>
      <p:pic>
        <p:nvPicPr>
          <p:cNvPr id="2058" name="Picture 10" descr="Authentication Icon #189891 - Free Icons Library">
            <a:extLst>
              <a:ext uri="{FF2B5EF4-FFF2-40B4-BE49-F238E27FC236}">
                <a16:creationId xmlns:a16="http://schemas.microsoft.com/office/drawing/2014/main" id="{601AFF7E-8174-D144-A6B8-D970DE8F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18877" y="1635282"/>
            <a:ext cx="359999" cy="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uthorization Server">
            <a:extLst>
              <a:ext uri="{FF2B5EF4-FFF2-40B4-BE49-F238E27FC236}">
                <a16:creationId xmlns:a16="http://schemas.microsoft.com/office/drawing/2014/main" id="{513A2317-5984-2040-B1AA-080592CB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293" y="4234110"/>
            <a:ext cx="963199" cy="8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024B9B0-B135-8041-95F1-7906EF776FBA}"/>
              </a:ext>
            </a:extLst>
          </p:cNvPr>
          <p:cNvSpPr txBox="1"/>
          <p:nvPr/>
        </p:nvSpPr>
        <p:spPr>
          <a:xfrm>
            <a:off x="11017681" y="4900932"/>
            <a:ext cx="1260281" cy="3794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933" b="1" dirty="0">
                <a:solidFill>
                  <a:prstClr val="black"/>
                </a:solidFill>
                <a:latin typeface="Century Gothic" pitchFamily="34" charset="0"/>
              </a:rPr>
              <a:t>AUTHORIZATION SERVER</a:t>
            </a:r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33F20389-A4BC-D945-965B-6F75908EBECF}"/>
              </a:ext>
            </a:extLst>
          </p:cNvPr>
          <p:cNvCxnSpPr>
            <a:cxnSpLocks/>
            <a:endCxn id="2060" idx="1"/>
          </p:cNvCxnSpPr>
          <p:nvPr/>
        </p:nvCxnSpPr>
        <p:spPr>
          <a:xfrm rot="16200000" flipH="1">
            <a:off x="9624326" y="3240584"/>
            <a:ext cx="2397556" cy="456377"/>
          </a:xfrm>
          <a:prstGeom prst="bentConnector2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8DB02A7-F19C-DB4E-9829-B38A07A0EEBE}"/>
              </a:ext>
            </a:extLst>
          </p:cNvPr>
          <p:cNvCxnSpPr/>
          <p:nvPr/>
        </p:nvCxnSpPr>
        <p:spPr>
          <a:xfrm>
            <a:off x="9893350" y="2279320"/>
            <a:ext cx="7015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C064C8-88D4-1046-A11E-CF25E5D20B95}"/>
              </a:ext>
            </a:extLst>
          </p:cNvPr>
          <p:cNvCxnSpPr>
            <a:cxnSpLocks/>
            <a:stCxn id="2054" idx="2"/>
          </p:cNvCxnSpPr>
          <p:nvPr/>
        </p:nvCxnSpPr>
        <p:spPr>
          <a:xfrm>
            <a:off x="11430101" y="3472966"/>
            <a:ext cx="8683" cy="648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E0ED4251-A753-2642-844E-01ED78238633}"/>
              </a:ext>
            </a:extLst>
          </p:cNvPr>
          <p:cNvSpPr txBox="1"/>
          <p:nvPr/>
        </p:nvSpPr>
        <p:spPr>
          <a:xfrm rot="5400000">
            <a:off x="10249437" y="3924975"/>
            <a:ext cx="990977" cy="2358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1219170"/>
            <a:r>
              <a:rPr lang="en-US" sz="933" b="1" dirty="0">
                <a:solidFill>
                  <a:prstClr val="black"/>
                </a:solidFill>
                <a:latin typeface="Century Gothic" pitchFamily="34" charset="0"/>
              </a:rPr>
              <a:t>OAUTH TOKEN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3ED5E-443E-A946-BDDE-B75DC3E05E40}"/>
              </a:ext>
            </a:extLst>
          </p:cNvPr>
          <p:cNvSpPr txBox="1"/>
          <p:nvPr/>
        </p:nvSpPr>
        <p:spPr>
          <a:xfrm>
            <a:off x="10541405" y="5891734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600" dirty="0">
                <a:solidFill>
                  <a:prstClr val="black"/>
                </a:solidFill>
                <a:latin typeface="Calibri"/>
              </a:rPr>
              <a:t>Single Sign 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0C1E68-B7C3-7C5A-F94B-F248BD2B7E84}"/>
              </a:ext>
            </a:extLst>
          </p:cNvPr>
          <p:cNvSpPr txBox="1"/>
          <p:nvPr/>
        </p:nvSpPr>
        <p:spPr>
          <a:xfrm>
            <a:off x="2408342" y="162105"/>
            <a:ext cx="614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Calibri"/>
                <a:ea typeface="Roboto"/>
                <a:cs typeface="Segoe UI Light"/>
              </a:rPr>
              <a:t>DigiLocker- Service Transformation</a:t>
            </a:r>
            <a:endParaRPr lang="en-IN" sz="3200" b="1" dirty="0">
              <a:solidFill>
                <a:prstClr val="white"/>
              </a:solidFill>
              <a:latin typeface="Calibri"/>
              <a:ea typeface="Roboto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132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62813-6CBD-66F7-CA38-FE5B09A7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8025" y="125165"/>
            <a:ext cx="12192000" cy="1107979"/>
          </a:xfrm>
          <a:prstGeom prst="rect">
            <a:avLst/>
          </a:prstGeom>
        </p:spPr>
        <p:txBody>
          <a:bodyPr wrap="square" lIns="121905" tIns="60952" rIns="121905" bIns="60952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DigiLocker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– Upcoming Features</a:t>
            </a: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831639" y="5829267"/>
            <a:ext cx="6336704" cy="7680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B2F644-7224-90FB-6103-8B9167FF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Nomination Facility</a:t>
            </a:r>
          </a:p>
          <a:p>
            <a:r>
              <a:rPr lang="en-IN" dirty="0"/>
              <a:t>Health Locker</a:t>
            </a:r>
          </a:p>
          <a:p>
            <a:r>
              <a:rPr lang="en-IN" dirty="0"/>
              <a:t>Family Locker</a:t>
            </a:r>
          </a:p>
          <a:p>
            <a:r>
              <a:rPr lang="en-IN" dirty="0"/>
              <a:t>Address Update Facility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472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62813-6CBD-66F7-CA38-FE5B09A7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8025" y="125165"/>
            <a:ext cx="12192000" cy="615537"/>
          </a:xfrm>
          <a:prstGeom prst="rect">
            <a:avLst/>
          </a:prstGeom>
        </p:spPr>
        <p:txBody>
          <a:bodyPr wrap="square" lIns="121905" tIns="60952" rIns="121905" bIns="60952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DigiLocker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– How to create account</a:t>
            </a: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831639" y="5829267"/>
            <a:ext cx="6336704" cy="768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D1C6D-08A3-C662-6A5D-FAA4453EA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6098"/>
          <a:stretch/>
        </p:blipFill>
        <p:spPr>
          <a:xfrm>
            <a:off x="498594" y="1043782"/>
            <a:ext cx="2973586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BFAB5-0057-58E0-C1B5-2E350BF5A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1334"/>
          <a:stretch/>
        </p:blipFill>
        <p:spPr>
          <a:xfrm>
            <a:off x="4257861" y="1453992"/>
            <a:ext cx="3429000" cy="4818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AD946-4E7B-7738-4DDE-70ADF62B2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17379"/>
          <a:stretch/>
        </p:blipFill>
        <p:spPr>
          <a:xfrm>
            <a:off x="8274370" y="1453992"/>
            <a:ext cx="3429000" cy="50585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B97AD5-0ACC-FF9B-C83E-A42269C3FDE0}"/>
              </a:ext>
            </a:extLst>
          </p:cNvPr>
          <p:cNvSpPr/>
          <p:nvPr/>
        </p:nvSpPr>
        <p:spPr>
          <a:xfrm>
            <a:off x="8928243" y="1981199"/>
            <a:ext cx="1099677" cy="1962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D7A1A0-9711-1006-49C3-CE8A566D9D8B}"/>
              </a:ext>
            </a:extLst>
          </p:cNvPr>
          <p:cNvSpPr/>
          <p:nvPr/>
        </p:nvSpPr>
        <p:spPr>
          <a:xfrm>
            <a:off x="10353520" y="2682240"/>
            <a:ext cx="859577" cy="162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E6759A-EAE6-0D94-4F6F-C7FB47752928}"/>
              </a:ext>
            </a:extLst>
          </p:cNvPr>
          <p:cNvSpPr/>
          <p:nvPr/>
        </p:nvSpPr>
        <p:spPr>
          <a:xfrm>
            <a:off x="8853383" y="3552174"/>
            <a:ext cx="859577" cy="162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3FE3B7-81D9-CCD9-81A8-49423737B708}"/>
              </a:ext>
            </a:extLst>
          </p:cNvPr>
          <p:cNvSpPr/>
          <p:nvPr/>
        </p:nvSpPr>
        <p:spPr>
          <a:xfrm>
            <a:off x="8853383" y="4014452"/>
            <a:ext cx="1022137" cy="1962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3D9553-D9A3-57C5-CE4E-1890021A56E0}"/>
              </a:ext>
            </a:extLst>
          </p:cNvPr>
          <p:cNvSpPr/>
          <p:nvPr/>
        </p:nvSpPr>
        <p:spPr>
          <a:xfrm>
            <a:off x="3688080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7CF6D4-01A6-F103-F140-46196AF47C11}"/>
              </a:ext>
            </a:extLst>
          </p:cNvPr>
          <p:cNvSpPr/>
          <p:nvPr/>
        </p:nvSpPr>
        <p:spPr>
          <a:xfrm>
            <a:off x="7911257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1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62813-6CBD-66F7-CA38-FE5B09A7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1" y="-49488"/>
            <a:ext cx="12197543" cy="10075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8025" y="125165"/>
            <a:ext cx="12192000" cy="615537"/>
          </a:xfrm>
          <a:prstGeom prst="rect">
            <a:avLst/>
          </a:prstGeom>
        </p:spPr>
        <p:txBody>
          <a:bodyPr wrap="square" lIns="121905" tIns="60952" rIns="121905" bIns="60952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DigiLocker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Roboto" pitchFamily="2" charset="0"/>
                <a:cs typeface="Segoe UI" panose="020B0502040204020203" pitchFamily="34" charset="0"/>
              </a:rPr>
              <a:t>– How to create account…</a:t>
            </a:r>
            <a:endParaRPr kumimoji="0" lang="en-IN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3" cstate="print"/>
          <a:srcRect t="43252"/>
          <a:stretch>
            <a:fillRect/>
          </a:stretch>
        </p:blipFill>
        <p:spPr>
          <a:xfrm>
            <a:off x="2831639" y="5829267"/>
            <a:ext cx="6336704" cy="76808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3D9553-D9A3-57C5-CE4E-1890021A56E0}"/>
              </a:ext>
            </a:extLst>
          </p:cNvPr>
          <p:cNvSpPr/>
          <p:nvPr/>
        </p:nvSpPr>
        <p:spPr>
          <a:xfrm>
            <a:off x="3688080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7CF6D4-01A6-F103-F140-46196AF47C11}"/>
              </a:ext>
            </a:extLst>
          </p:cNvPr>
          <p:cNvSpPr/>
          <p:nvPr/>
        </p:nvSpPr>
        <p:spPr>
          <a:xfrm>
            <a:off x="7911257" y="3714734"/>
            <a:ext cx="363113" cy="217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E7D76-11E8-B67E-305C-0883BEED9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403" r="-440" b="44667"/>
          <a:stretch/>
        </p:blipFill>
        <p:spPr>
          <a:xfrm>
            <a:off x="259080" y="2070067"/>
            <a:ext cx="3429000" cy="375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2E431-8256-49F4-30AD-AC13BEDCD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b="44035"/>
          <a:stretch/>
        </p:blipFill>
        <p:spPr>
          <a:xfrm>
            <a:off x="4280744" y="2362793"/>
            <a:ext cx="3429000" cy="331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5AF0A-1D74-5FA6-15D7-07D69AFF9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16408"/>
          <a:stretch/>
        </p:blipFill>
        <p:spPr>
          <a:xfrm>
            <a:off x="8384648" y="997302"/>
            <a:ext cx="3429000" cy="57355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BB11F2D-0C21-D94A-A6FB-439DCBC5BF84}"/>
              </a:ext>
            </a:extLst>
          </p:cNvPr>
          <p:cNvSpPr/>
          <p:nvPr/>
        </p:nvSpPr>
        <p:spPr>
          <a:xfrm>
            <a:off x="11277600" y="1778000"/>
            <a:ext cx="304800" cy="2920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A700AC-5A4C-BBD9-A8F5-1A60136853B9}"/>
              </a:ext>
            </a:extLst>
          </p:cNvPr>
          <p:cNvSpPr/>
          <p:nvPr/>
        </p:nvSpPr>
        <p:spPr>
          <a:xfrm>
            <a:off x="9987280" y="1696720"/>
            <a:ext cx="558800" cy="1828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D4DA9A-E3DC-A783-3A9C-94AF700A26AE}"/>
              </a:ext>
            </a:extLst>
          </p:cNvPr>
          <p:cNvSpPr/>
          <p:nvPr/>
        </p:nvSpPr>
        <p:spPr>
          <a:xfrm>
            <a:off x="8579063" y="1924033"/>
            <a:ext cx="558800" cy="1828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51D603-0FB0-9BE7-8EAA-A2F63C9D641D}"/>
              </a:ext>
            </a:extLst>
          </p:cNvPr>
          <p:cNvSpPr/>
          <p:nvPr/>
        </p:nvSpPr>
        <p:spPr>
          <a:xfrm>
            <a:off x="10184343" y="3337560"/>
            <a:ext cx="558800" cy="1828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27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313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Century Gothic</vt:lpstr>
      <vt:lpstr>Segoe UI Light</vt:lpstr>
      <vt:lpstr>1_Office Theme</vt:lpstr>
      <vt:lpstr>2_Office Theme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Nirmit Mehrotra</dc:creator>
  <cp:lastModifiedBy>Nirmit Mehrotra</cp:lastModifiedBy>
  <cp:revision>42</cp:revision>
  <dcterms:created xsi:type="dcterms:W3CDTF">2024-10-15T05:56:17Z</dcterms:created>
  <dcterms:modified xsi:type="dcterms:W3CDTF">2024-12-01T06:51:07Z</dcterms:modified>
</cp:coreProperties>
</file>